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</p:sldIdLst>
  <p:sldSz cy="5143500" cx="9144000"/>
  <p:notesSz cx="6858000" cy="9144000"/>
  <p:embeddedFontLst>
    <p:embeddedFont>
      <p:font typeface="Amatic SC"/>
      <p:regular r:id="rId137"/>
      <p:bold r:id="rId138"/>
    </p:embeddedFont>
    <p:embeddedFont>
      <p:font typeface="Source Code Pro"/>
      <p:regular r:id="rId139"/>
      <p:bold r:id="rId140"/>
    </p:embeddedFont>
    <p:embeddedFont>
      <p:font typeface="Quattrocento Sans"/>
      <p:regular r:id="rId141"/>
      <p:bold r:id="rId142"/>
      <p:italic r:id="rId143"/>
      <p:boldItalic r:id="rId144"/>
    </p:embeddedFont>
    <p:embeddedFont>
      <p:font typeface="Open Sans"/>
      <p:regular r:id="rId145"/>
      <p:bold r:id="rId146"/>
      <p:italic r:id="rId147"/>
      <p:boldItalic r:id="rId1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148" Type="http://schemas.openxmlformats.org/officeDocument/2006/relationships/font" Target="fonts/OpenSans-boldItalic.fntdata"/><Relationship Id="rId9" Type="http://schemas.openxmlformats.org/officeDocument/2006/relationships/slide" Target="slides/slide4.xml"/><Relationship Id="rId143" Type="http://schemas.openxmlformats.org/officeDocument/2006/relationships/font" Target="fonts/QuattrocentoSans-italic.fntdata"/><Relationship Id="rId142" Type="http://schemas.openxmlformats.org/officeDocument/2006/relationships/font" Target="fonts/QuattrocentoSans-bold.fntdata"/><Relationship Id="rId141" Type="http://schemas.openxmlformats.org/officeDocument/2006/relationships/font" Target="fonts/QuattrocentoSans-regular.fntdata"/><Relationship Id="rId140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OpenSans-italic.fntdata"/><Relationship Id="rId6" Type="http://schemas.openxmlformats.org/officeDocument/2006/relationships/slide" Target="slides/slide1.xml"/><Relationship Id="rId146" Type="http://schemas.openxmlformats.org/officeDocument/2006/relationships/font" Target="fonts/OpenSans-bold.fntdata"/><Relationship Id="rId7" Type="http://schemas.openxmlformats.org/officeDocument/2006/relationships/slide" Target="slides/slide2.xml"/><Relationship Id="rId145" Type="http://schemas.openxmlformats.org/officeDocument/2006/relationships/font" Target="fonts/OpenSans-regular.fntdata"/><Relationship Id="rId8" Type="http://schemas.openxmlformats.org/officeDocument/2006/relationships/slide" Target="slides/slide3.xml"/><Relationship Id="rId144" Type="http://schemas.openxmlformats.org/officeDocument/2006/relationships/font" Target="fonts/QuattrocentoSans-bold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SourceCodePro-regular.fntdata"/><Relationship Id="rId138" Type="http://schemas.openxmlformats.org/officeDocument/2006/relationships/font" Target="fonts/AmaticSC-bold.fntdata"/><Relationship Id="rId137" Type="http://schemas.openxmlformats.org/officeDocument/2006/relationships/font" Target="fonts/AmaticSC-regular.fntdata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Shape 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Shape 9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Shape 10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Shape 10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Shape 1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Shape 1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Shape 1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Shape 1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Shape 1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Shape 1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Shape 1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check in, but say something if you fall behind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all be rewritten to actual where questions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all be rewritten to actual where questions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all be rewritten to actual where questions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all be rewritten to actual where questions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all be rewritten to actual where questions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all be rewritten to actual where questions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all be rewritten to actual where questions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all be rewritten to actual where questions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everyone set up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table show spatial column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talk about what GIS is, let’s talk about why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county - only a few points will be stored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data attribute table and spatial component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data attribute table and spatial component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Shape 9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Shape 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Shape 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://pandas.pydata.org/" TargetMode="External"/><Relationship Id="rId4" Type="http://schemas.openxmlformats.org/officeDocument/2006/relationships/hyperlink" Target="http://toblerity.github.io/shapely" TargetMode="External"/><Relationship Id="rId9" Type="http://schemas.openxmlformats.org/officeDocument/2006/relationships/image" Target="../media/image1.png"/><Relationship Id="rId5" Type="http://schemas.openxmlformats.org/officeDocument/2006/relationships/hyperlink" Target="http://toblerity.github.io/fiona" TargetMode="External"/><Relationship Id="rId6" Type="http://schemas.openxmlformats.org/officeDocument/2006/relationships/hyperlink" Target="https://pypi.python.org/pypi/descartes" TargetMode="External"/><Relationship Id="rId7" Type="http://schemas.openxmlformats.org/officeDocument/2006/relationships/hyperlink" Target="http://matplotlib.org/" TargetMode="External"/><Relationship Id="rId8" Type="http://schemas.openxmlformats.org/officeDocument/2006/relationships/hyperlink" Target="http://geopandas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png"/><Relationship Id="rId4" Type="http://schemas.openxmlformats.org/officeDocument/2006/relationships/hyperlink" Target="https://github.com/christyheaton/PyCon2018_GISTutorial" TargetMode="Externa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7.xml"/><Relationship Id="rId3" Type="http://schemas.openxmlformats.org/officeDocument/2006/relationships/hyperlink" Target="https://www.openstreetmap.org" TargetMode="External"/><Relationship Id="rId4" Type="http://schemas.openxmlformats.org/officeDocument/2006/relationships/image" Target="../media/image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2.png"/><Relationship Id="rId4" Type="http://schemas.openxmlformats.org/officeDocument/2006/relationships/image" Target="../media/image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1.png"/><Relationship Id="rId4" Type="http://schemas.openxmlformats.org/officeDocument/2006/relationships/hyperlink" Target="https://www.openstreetmap.org" TargetMode="External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0.xml"/><Relationship Id="rId3" Type="http://schemas.openxmlformats.org/officeDocument/2006/relationships/hyperlink" Target="https://www.openstreetmap.org" TargetMode="External"/><Relationship Id="rId4" Type="http://schemas.openxmlformats.org/officeDocument/2006/relationships/hyperlink" Target="http://a.tile.openstreetmap.org/12/1948/1505.png" TargetMode="External"/><Relationship Id="rId5" Type="http://schemas.openxmlformats.org/officeDocument/2006/relationships/image" Target="../media/image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1.xml"/><Relationship Id="rId3" Type="http://schemas.openxmlformats.org/officeDocument/2006/relationships/hyperlink" Target="http://a.tile.openstreetmap.org/5/18/9.png" TargetMode="External"/><Relationship Id="rId4" Type="http://schemas.openxmlformats.org/officeDocument/2006/relationships/hyperlink" Target="http://b.tile.openstreetmap.org/7/68/41.png" TargetMode="External"/><Relationship Id="rId5" Type="http://schemas.openxmlformats.org/officeDocument/2006/relationships/hyperlink" Target="http://a.tile.openstreetmap.org/7/65/43.png" TargetMode="External"/><Relationship Id="rId6" Type="http://schemas.openxmlformats.org/officeDocument/2006/relationships/image" Target="../media/image90.png"/><Relationship Id="rId7" Type="http://schemas.openxmlformats.org/officeDocument/2006/relationships/image" Target="../media/image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96.png"/><Relationship Id="rId4" Type="http://schemas.openxmlformats.org/officeDocument/2006/relationships/hyperlink" Target="http://tilehelper.azurewebsites.net/" TargetMode="External"/><Relationship Id="rId5" Type="http://schemas.openxmlformats.org/officeDocument/2006/relationships/image" Target="../media/image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png"/><Relationship Id="rId4" Type="http://schemas.openxmlformats.org/officeDocument/2006/relationships/image" Target="../media/image8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png"/><Relationship Id="rId4" Type="http://schemas.openxmlformats.org/officeDocument/2006/relationships/image" Target="../media/image8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://tilehelper.azurewebsites.net/getTileRequests/point?latitude=32.755488&amp;longitude=-97.330766" TargetMode="External"/><Relationship Id="rId4" Type="http://schemas.openxmlformats.org/officeDocument/2006/relationships/image" Target="../media/image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6.xml"/><Relationship Id="rId3" Type="http://schemas.openxmlformats.org/officeDocument/2006/relationships/hyperlink" Target="http://tilehelper.azurewebsites.net/getTileRequests/point?latitude=32.755488&amp;longitude=-97.330766" TargetMode="External"/><Relationship Id="rId4" Type="http://schemas.openxmlformats.org/officeDocument/2006/relationships/image" Target="../media/image89.png"/><Relationship Id="rId5" Type="http://schemas.openxmlformats.org/officeDocument/2006/relationships/image" Target="../media/image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7.xml"/><Relationship Id="rId3" Type="http://schemas.openxmlformats.org/officeDocument/2006/relationships/hyperlink" Target="http://tilehelper.azurewebsites.net/getTileRequests/point?latitude=40.4&amp;longitude=-3.72" TargetMode="External"/><Relationship Id="rId4" Type="http://schemas.openxmlformats.org/officeDocument/2006/relationships/image" Target="../media/image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8.xml"/><Relationship Id="rId3" Type="http://schemas.openxmlformats.org/officeDocument/2006/relationships/hyperlink" Target="http://tilehelper.azurewebsites.net/getTileRequests/point?latitude=40.4&amp;longitude=-3.72" TargetMode="External"/><Relationship Id="rId4" Type="http://schemas.openxmlformats.org/officeDocument/2006/relationships/image" Target="../media/image93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hyperlink" Target="mailto:christyheaton@gmail.com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christyheaton@gmail.com" TargetMode="External"/><Relationship Id="rId4" Type="http://schemas.openxmlformats.org/officeDocument/2006/relationships/image" Target="../media/image1.png"/><Relationship Id="rId10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8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Relationship Id="rId4" Type="http://schemas.openxmlformats.org/officeDocument/2006/relationships/hyperlink" Target="https://www.nasa.gov/image-feature/jpl/pia21334/saturnian-dawn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hristyheaton/PyCon2018_GISTutorial" TargetMode="External"/><Relationship Id="rId4" Type="http://schemas.openxmlformats.org/officeDocument/2006/relationships/hyperlink" Target="https://github.com/christyheaton/PyCon2018_GISTutorial" TargetMode="External"/><Relationship Id="rId5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previews.123rf.com/images/naschy/naschy1611/naschy161100009/67318622-Vector-Illustration-of-GIS-Spatial-Data-Layers-Concept-for-Business-Analysis-Geographic-Information--Stock-Vector.jpg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previews.123rf.com/images/naschy/naschy1611/naschy161100009/67318622-Vector-Illustration-of-GIS-Spatial-Data-Layers-Concept-for-Business-Analysis-Geographic-Information--Stock-Vector.jpg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32.png"/><Relationship Id="rId6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7.png"/><Relationship Id="rId4" Type="http://schemas.openxmlformats.org/officeDocument/2006/relationships/hyperlink" Target="https://www.e-education.psu.edu/natureofgeoinfo/sites/www.e-education.psu.edu.natureofgeoinfo/files/image/geoid_diagram.jpg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5" Type="http://schemas.openxmlformats.org/officeDocument/2006/relationships/image" Target="../media/image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2.png"/><Relationship Id="rId4" Type="http://schemas.openxmlformats.org/officeDocument/2006/relationships/image" Target="../media/image54.png"/><Relationship Id="rId5" Type="http://schemas.openxmlformats.org/officeDocument/2006/relationships/image" Target="../media/image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0.png"/><Relationship Id="rId4" Type="http://schemas.openxmlformats.org/officeDocument/2006/relationships/image" Target="../media/image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2.png"/><Relationship Id="rId4" Type="http://schemas.openxmlformats.org/officeDocument/2006/relationships/image" Target="../media/image77.png"/><Relationship Id="rId5" Type="http://schemas.openxmlformats.org/officeDocument/2006/relationships/hyperlink" Target="http://ahasanulhoque.com/wp-content/uploads/2017/04/map-projections-u1-1024x537-1024x537.jpg" TargetMode="External"/><Relationship Id="rId6" Type="http://schemas.openxmlformats.org/officeDocument/2006/relationships/image" Target="../media/image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9.png"/><Relationship Id="rId4" Type="http://schemas.openxmlformats.org/officeDocument/2006/relationships/hyperlink" Target="https://upload.wikimedia.org/wikipedia/commons/thumb/0/0e/Cartesian-coordinate-system.svg/250px-Cartesian-coordinate-system.svg.png" TargetMode="External"/><Relationship Id="rId5" Type="http://schemas.openxmlformats.org/officeDocument/2006/relationships/image" Target="../media/image55.png"/><Relationship Id="rId6" Type="http://schemas.openxmlformats.org/officeDocument/2006/relationships/image" Target="../media/image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www.vicchi.org/wp-content/uploads/2014/04/null_island.jpg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74.png"/><Relationship Id="rId6" Type="http://schemas.openxmlformats.org/officeDocument/2006/relationships/image" Target="../media/image67.png"/><Relationship Id="rId7" Type="http://schemas.openxmlformats.org/officeDocument/2006/relationships/image" Target="../media/image70.png"/><Relationship Id="rId8" Type="http://schemas.openxmlformats.org/officeDocument/2006/relationships/image" Target="../media/image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6.png"/><Relationship Id="rId4" Type="http://schemas.openxmlformats.org/officeDocument/2006/relationships/image" Target="../media/image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Relationship Id="rId4" Type="http://schemas.openxmlformats.org/officeDocument/2006/relationships/hyperlink" Target="https://www.washingtonpost.com/news/monkey-cage/wp/2017/01/31/the-supreme-court-will-examine-partisan-gerrymandering-in-2017-that-could-change-the-voting-map/?utm_term=.6455d75cd19f" TargetMode="External"/><Relationship Id="rId5" Type="http://schemas.openxmlformats.org/officeDocument/2006/relationships/image" Target="../media/image64.png"/><Relationship Id="rId6" Type="http://schemas.openxmlformats.org/officeDocument/2006/relationships/image" Target="../media/image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Spatial Analysis and Maps with Python</a:t>
            </a:r>
            <a:endParaRPr sz="6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PyCon 2018 Tutorial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5/10/2018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Christy Heaton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8" y="3616948"/>
            <a:ext cx="2375509" cy="12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348" y="3616948"/>
            <a:ext cx="2375509" cy="1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Maps Tell a Story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6154175" y="4924800"/>
            <a:ext cx="307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http://storymaps.esri.com/stories/civilwar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38" y="865325"/>
            <a:ext cx="7946526" cy="401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To Sum Up...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Maps are great visualizations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36" name="Shape 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To Sum Up...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Maps are great visualizations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There’s a lot that goes into GIS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To Sum Up...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9" name="Shape 9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Maps are great visualizations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There’s a lot that goes into GIS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Spatial data is different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50" name="Shape 9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To Sum Up...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Maps are great visualizations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There’s a lot that goes into GIS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Spatial data is different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Think critically when using maps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To Sum Up...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Maps are great visualizations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There’s a lot that goes into GIS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Spatial data is different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Think critically when using maps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Use GIS to solve problems and make maps!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64" name="Shape 9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Shape 97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General purpose programming language</a:t>
            </a:r>
            <a:endParaRPr sz="24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Free and open source</a:t>
            </a:r>
            <a:endParaRPr sz="24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Has a wide variety of uses such as building applications, websites, statistics, calculations, data science, etc.</a:t>
            </a:r>
            <a:endParaRPr sz="24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71" name="Shape 9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148" y="3284185"/>
            <a:ext cx="1721150" cy="1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Shape 9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93" y="3091575"/>
            <a:ext cx="1333600" cy="12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Shape 9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389" y="3132052"/>
            <a:ext cx="1357225" cy="13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Shape 9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50" y="92675"/>
            <a:ext cx="2656920" cy="11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Shape 9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0150" y="4174921"/>
            <a:ext cx="3986025" cy="8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Shape 9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Python for GIS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Shape 983"/>
          <p:cNvSpPr txBox="1"/>
          <p:nvPr/>
        </p:nvSpPr>
        <p:spPr>
          <a:xfrm>
            <a:off x="311700" y="1152475"/>
            <a:ext cx="85206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Extend the capabilities of mapping applications</a:t>
            </a:r>
            <a:endParaRPr sz="24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Build a GIS workflow</a:t>
            </a:r>
            <a:endParaRPr sz="24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Automate redundant tasks</a:t>
            </a:r>
            <a:endParaRPr sz="24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Integrate maps or spatial data into other applications</a:t>
            </a:r>
            <a:endParaRPr sz="24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Build your own applications</a:t>
            </a:r>
            <a:endParaRPr sz="24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Python Libraries for GIS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0" name="Shape 9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1" name="Shape 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75" y="1661500"/>
            <a:ext cx="246697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/>
        </p:nvSpPr>
        <p:spPr>
          <a:xfrm>
            <a:off x="311700" y="1152475"/>
            <a:ext cx="85206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93" name="Shape 9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206" y="1661511"/>
            <a:ext cx="172983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Shape 9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975" y="1444112"/>
            <a:ext cx="2255274" cy="2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Shape 9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7950" y="3666563"/>
            <a:ext cx="57150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 txBox="1"/>
          <p:nvPr/>
        </p:nvSpPr>
        <p:spPr>
          <a:xfrm>
            <a:off x="1155050" y="3699375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geo</a:t>
            </a:r>
            <a:endParaRPr b="1" sz="3600"/>
          </a:p>
        </p:txBody>
      </p:sp>
      <p:pic>
        <p:nvPicPr>
          <p:cNvPr id="997" name="Shape 9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Tools We Will Use Today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3" name="Shape 10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Spatial data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Python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Python libraries (Geopandas, etc)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Conda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Jupyter Notebook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Geopandas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0" name="Shape 10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“GeoPandas is an open source project to make working with geospatial data in Python easier. GeoPandas extends the datatypes used by </a:t>
            </a:r>
            <a:r>
              <a:rPr lang="en" u="sng">
                <a:solidFill>
                  <a:srgbClr val="9B59B6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pandas</a:t>
            </a:r>
            <a:r>
              <a:rPr lang="en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to allow spatial operations on geometric types. Geometric operations are performed by </a:t>
            </a:r>
            <a:r>
              <a:rPr lang="en" u="sng">
                <a:solidFill>
                  <a:srgbClr val="9B59B6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shapely</a:t>
            </a:r>
            <a:r>
              <a:rPr lang="en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. Geopandas further depends on </a:t>
            </a:r>
            <a:r>
              <a:rPr lang="en" u="sng">
                <a:solidFill>
                  <a:srgbClr val="9B59B6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fiona</a:t>
            </a:r>
            <a:r>
              <a:rPr lang="en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for file access and </a:t>
            </a:r>
            <a:r>
              <a:rPr lang="en" u="sng">
                <a:solidFill>
                  <a:srgbClr val="9B59B6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descartes</a:t>
            </a:r>
            <a:r>
              <a:rPr lang="en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and </a:t>
            </a:r>
            <a:r>
              <a:rPr lang="en" u="sng">
                <a:solidFill>
                  <a:srgbClr val="9B59B6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  <a:hlinkClick r:id="rId7"/>
              </a:rPr>
              <a:t>matplotlib</a:t>
            </a:r>
            <a:r>
              <a:rPr lang="en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for plotting.”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8"/>
              </a:rPr>
              <a:t>http://geopandas.org/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11" name="Shape 10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We Use Maps All The Time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250" y="894650"/>
            <a:ext cx="7145488" cy="4020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idx="1" type="body"/>
          </p:nvPr>
        </p:nvSpPr>
        <p:spPr>
          <a:xfrm>
            <a:off x="2784025" y="4914900"/>
            <a:ext cx="64440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http://cdn-media-1.lifehack.org/wp-content/files/2014/12/Les-multiples-services-de-Waze.png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Conda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Package management system and environment management system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Tightly coupled with Anaconda and Miniconda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18" name="Shape 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Anaconda and Miniconda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Anaconda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- a Python distribution with over 1,000 open sources data science packages and Conda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○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Big - takes a long time to install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○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Creating our environment is faster because there are less dependencies to install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Miniconda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- a Python distribution with just Conda and its dependencies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○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Small - quick to install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○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Creating our environment takes longer because there are more dependencies to install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25" name="Shape 10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Jupyter Notebook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Source Code Pro"/>
              <a:buChar char="●"/>
            </a:pPr>
            <a:r>
              <a:rPr lang="en" sz="2200">
                <a:latin typeface="Source Code Pro"/>
                <a:ea typeface="Source Code Pro"/>
                <a:cs typeface="Source Code Pro"/>
                <a:sym typeface="Source Code Pro"/>
              </a:rPr>
              <a:t>An open source web application that allows you to create and share documents that contain live code, equations, visualizations and narrative text. </a:t>
            </a:r>
            <a:endParaRPr sz="2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Source Code Pro"/>
              <a:buChar char="●"/>
            </a:pPr>
            <a:r>
              <a:rPr lang="en" sz="2200">
                <a:latin typeface="Source Code Pro"/>
                <a:ea typeface="Source Code Pro"/>
                <a:cs typeface="Source Code Pro"/>
                <a:sym typeface="Source Code Pro"/>
              </a:rPr>
              <a:t>Uses include: data cleaning and transformation, numerical simulation, statistical modeling, data visualization, machine learning, and much more. (LIKE MAPPING)</a:t>
            </a:r>
            <a:endParaRPr sz="2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latin typeface="Source Code Pro"/>
                <a:ea typeface="Source Code Pro"/>
                <a:cs typeface="Source Code Pro"/>
                <a:sym typeface="Source Code Pro"/>
              </a:rPr>
              <a:t>-http://jupyter.org/</a:t>
            </a:r>
            <a:endParaRPr sz="2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32" name="Shape 1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Why are we doing it this way?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38" name="Shape 10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Code Pro"/>
              <a:buChar char="●"/>
            </a:pPr>
            <a:r>
              <a:rPr lang="en" sz="2800">
                <a:latin typeface="Source Code Pro"/>
                <a:ea typeface="Source Code Pro"/>
                <a:cs typeface="Source Code Pro"/>
                <a:sym typeface="Source Code Pro"/>
              </a:rPr>
              <a:t>Easy to demo a workflow</a:t>
            </a:r>
            <a:endParaRPr sz="2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Code Pro"/>
              <a:buChar char="●"/>
            </a:pPr>
            <a:r>
              <a:rPr lang="en" sz="2800">
                <a:latin typeface="Source Code Pro"/>
                <a:ea typeface="Source Code Pro"/>
                <a:cs typeface="Source Code Pro"/>
                <a:sym typeface="Source Code Pro"/>
              </a:rPr>
              <a:t>Compact and reproducible (used in academia, science)</a:t>
            </a:r>
            <a:endParaRPr sz="2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Code Pro"/>
              <a:buChar char="●"/>
            </a:pPr>
            <a:r>
              <a:rPr lang="en" sz="2800">
                <a:latin typeface="Source Code Pro"/>
                <a:ea typeface="Source Code Pro"/>
                <a:cs typeface="Source Code Pro"/>
                <a:sym typeface="Source Code Pro"/>
              </a:rPr>
              <a:t>Easy to customize and change</a:t>
            </a:r>
            <a:endParaRPr sz="2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Code Pro"/>
              <a:buChar char="●"/>
            </a:pPr>
            <a:r>
              <a:rPr lang="en" sz="2800">
                <a:latin typeface="Source Code Pro"/>
                <a:ea typeface="Source Code Pro"/>
                <a:cs typeface="Source Code Pro"/>
                <a:sym typeface="Source Code Pro"/>
              </a:rPr>
              <a:t>Easy to share your process with non-coders and non-GIS people</a:t>
            </a:r>
            <a:endParaRPr sz="2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39" name="Shape 1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>
            <p:ph type="ctrTitle"/>
          </p:nvPr>
        </p:nvSpPr>
        <p:spPr>
          <a:xfrm>
            <a:off x="565363" y="159750"/>
            <a:ext cx="8013300" cy="13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Quattrocento Sans"/>
                <a:ea typeface="Quattrocento Sans"/>
                <a:cs typeface="Quattrocento Sans"/>
                <a:sym typeface="Quattrocento Sans"/>
              </a:rPr>
              <a:t>Workshop Time!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5" name="Shape 1045"/>
          <p:cNvSpPr txBox="1"/>
          <p:nvPr/>
        </p:nvSpPr>
        <p:spPr>
          <a:xfrm>
            <a:off x="5321000" y="4907100"/>
            <a:ext cx="4150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https://github.com/christyheaton/PyCon2018_GISTutorial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46" name="Shape 1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Shape 1047"/>
          <p:cNvSpPr txBox="1"/>
          <p:nvPr>
            <p:ph idx="4294967295" type="body"/>
          </p:nvPr>
        </p:nvSpPr>
        <p:spPr>
          <a:xfrm>
            <a:off x="311700" y="1838275"/>
            <a:ext cx="8520600" cy="26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Go here: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https://github.com/christyheaton/PyCon2018_GISTutorial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Setup instructions are in the README.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/>
          <p:nvPr>
            <p:ph type="ctrTitle"/>
          </p:nvPr>
        </p:nvSpPr>
        <p:spPr>
          <a:xfrm>
            <a:off x="565363" y="159750"/>
            <a:ext cx="8013300" cy="13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Quattrocento Sans"/>
                <a:ea typeface="Quattrocento Sans"/>
                <a:cs typeface="Quattrocento Sans"/>
                <a:sym typeface="Quattrocento Sans"/>
              </a:rPr>
              <a:t>Break Time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53" name="Shape 1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Shape 1054"/>
          <p:cNvSpPr txBox="1"/>
          <p:nvPr/>
        </p:nvSpPr>
        <p:spPr>
          <a:xfrm>
            <a:off x="5321000" y="4907100"/>
            <a:ext cx="4150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https://github.com/christyheaton/PyCon2018_GISTutorial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Base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60" name="Shape 10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951050"/>
            <a:ext cx="6775777" cy="38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Shape 1061"/>
          <p:cNvSpPr txBox="1"/>
          <p:nvPr/>
        </p:nvSpPr>
        <p:spPr>
          <a:xfrm>
            <a:off x="6283725" y="4896600"/>
            <a:ext cx="2910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https://www.planet.com/products/basemap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62" name="Shape 10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800"/>
              <a:buFont typeface="Source Code Pro"/>
              <a:buChar char="●"/>
            </a:pPr>
            <a:r>
              <a:rPr lang="en" sz="2800">
                <a:solidFill>
                  <a:srgbClr val="545454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 collaborative project to create a free editable map of the world</a:t>
            </a:r>
            <a:endParaRPr sz="2800">
              <a:solidFill>
                <a:srgbClr val="545454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800"/>
              <a:buFont typeface="Source Code Pro"/>
              <a:buChar char="●"/>
            </a:pPr>
            <a:r>
              <a:rPr lang="en" sz="2800">
                <a:solidFill>
                  <a:srgbClr val="545454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Like Google Maps</a:t>
            </a:r>
            <a:endParaRPr sz="2800">
              <a:solidFill>
                <a:srgbClr val="545454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800"/>
              <a:buFont typeface="Source Code Pro"/>
              <a:buChar char="●"/>
            </a:pPr>
            <a:r>
              <a:rPr lang="en" sz="2800">
                <a:solidFill>
                  <a:srgbClr val="545454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Like Wikipedia</a:t>
            </a:r>
            <a:endParaRPr sz="2800">
              <a:solidFill>
                <a:srgbClr val="545454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8" name="Shape 106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OpenStreetMap (OSM)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69" name="Shape 10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Base Map</a:t>
            </a: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 Tiles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6" name="Shape 1076"/>
          <p:cNvSpPr txBox="1"/>
          <p:nvPr>
            <p:ph idx="1" type="body"/>
          </p:nvPr>
        </p:nvSpPr>
        <p:spPr>
          <a:xfrm>
            <a:off x="387900" y="1152475"/>
            <a:ext cx="541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Usually regularly sized square 256×256 pixel images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Cover entire map area without gaps or overlap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Make your own or use existing ones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77" name="Shape 10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723" y="1340798"/>
            <a:ext cx="2577200" cy="29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Shape 10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Shape 1083"/>
          <p:cNvPicPr preferRelativeResize="0"/>
          <p:nvPr/>
        </p:nvPicPr>
        <p:blipFill rotWithShape="1">
          <a:blip r:embed="rId3">
            <a:alphaModFix amt="29000"/>
          </a:blip>
          <a:srcRect b="1184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Shape 1084"/>
          <p:cNvSpPr txBox="1"/>
          <p:nvPr>
            <p:ph idx="1" type="body"/>
          </p:nvPr>
        </p:nvSpPr>
        <p:spPr>
          <a:xfrm>
            <a:off x="1483050" y="1733850"/>
            <a:ext cx="6177900" cy="24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 u="sng">
                <a:solidFill>
                  <a:schemeClr val="hlink"/>
                </a:solidFill>
                <a:hlinkClick r:id="rId4"/>
              </a:rPr>
              <a:t>Let’s look at a tiled web map</a:t>
            </a:r>
            <a:endParaRPr sz="6000"/>
          </a:p>
        </p:txBody>
      </p:sp>
      <p:pic>
        <p:nvPicPr>
          <p:cNvPr id="1085" name="Shape 10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Maps Have Been Around a While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2335525" y="4899750"/>
            <a:ext cx="69204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373737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https://legacy.lib.utexas.edu/maps/historical/txu-oclc-6445490-electric_railway-cleveland-1913.jpg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111" y="916125"/>
            <a:ext cx="5101384" cy="38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Shape 109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Exercise 1: </a:t>
            </a:r>
            <a:r>
              <a:rPr lang="en" sz="3000">
                <a:latin typeface="Quattrocento Sans"/>
                <a:ea typeface="Quattrocento Sans"/>
                <a:cs typeface="Quattrocento Sans"/>
                <a:sym typeface="Quattrocento Sans"/>
              </a:rPr>
              <a:t>Call OpenStreetMap Tiles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417050" y="1581875"/>
            <a:ext cx="8637300" cy="27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AutoNum type="arabicPeriod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Open Chrome developer tools 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AutoNum type="arabicPeriod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Go to </a:t>
            </a:r>
            <a:r>
              <a:rPr lang="en" sz="2400" u="sng"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openstreetmap.org</a:t>
            </a: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 or another map site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AutoNum type="arabicPeriod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See </a:t>
            </a:r>
            <a:r>
              <a:rPr lang="en" sz="2400" u="sng"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tile URLs</a:t>
            </a: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 in the developer tools network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AutoNum type="arabicPeriod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Copy a tile url and paste it a browser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latin typeface="Source Code Pro"/>
                <a:ea typeface="Source Code Pro"/>
                <a:cs typeface="Source Code Pro"/>
                <a:sym typeface="Source Code Pro"/>
              </a:rPr>
              <a:t>Try a few!</a:t>
            </a:r>
            <a:endParaRPr b="1"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93" name="Shape 10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Exercise 1: </a:t>
            </a:r>
            <a:r>
              <a:rPr lang="en" sz="3000">
                <a:latin typeface="Quattrocento Sans"/>
                <a:ea typeface="Quattrocento Sans"/>
                <a:cs typeface="Quattrocento Sans"/>
                <a:sym typeface="Quattrocento Sans"/>
              </a:rPr>
              <a:t>Call OpenStreetMap Tiles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9" name="Shape 1099"/>
          <p:cNvSpPr txBox="1"/>
          <p:nvPr>
            <p:ph idx="1" type="body"/>
          </p:nvPr>
        </p:nvSpPr>
        <p:spPr>
          <a:xfrm>
            <a:off x="1825200" y="1102845"/>
            <a:ext cx="5493600" cy="16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http://a.tile.openstreetmap.org/5/18/9.png</a:t>
            </a:r>
            <a:endParaRPr sz="14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http://b.tile.openstreetmap.org/7/68/41.png</a:t>
            </a:r>
            <a:endParaRPr sz="14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http://a.tile.openstreetmap.org/7/65/43.png</a:t>
            </a:r>
            <a:endParaRPr sz="14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00" name="Shape 1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9325" y="2620226"/>
            <a:ext cx="4810151" cy="22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Shape 1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Tile Identification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1387963" y="1377625"/>
            <a:ext cx="2308800" cy="2134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 {Level}</a:t>
            </a:r>
            <a:endParaRPr sz="2400"/>
          </a:p>
          <a:p>
            <a:pPr indent="457200" lvl="0" marL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X {Column}</a:t>
            </a:r>
            <a:endParaRPr sz="2400"/>
          </a:p>
          <a:p>
            <a:pPr indent="457200" lvl="0" marL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Y {Row}</a:t>
            </a:r>
            <a:endParaRPr sz="2400"/>
          </a:p>
        </p:txBody>
      </p:sp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863" y="1125850"/>
            <a:ext cx="4233405" cy="25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Shape 1109"/>
          <p:cNvSpPr txBox="1"/>
          <p:nvPr/>
        </p:nvSpPr>
        <p:spPr>
          <a:xfrm>
            <a:off x="1277175" y="4176275"/>
            <a:ext cx="4233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http://tilehelper.azurewebsites.net/</a:t>
            </a:r>
            <a:endParaRPr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10" name="Shape 1110"/>
          <p:cNvSpPr txBox="1"/>
          <p:nvPr/>
        </p:nvSpPr>
        <p:spPr>
          <a:xfrm>
            <a:off x="804349" y="3911900"/>
            <a:ext cx="62310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http://{s}.domain.com/{z}/{x}/{y}.png</a:t>
            </a:r>
            <a:endParaRPr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11" name="Shape 1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A Web Map Has a Lot of Tiles!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17" name="Shape 1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Shape 1118"/>
          <p:cNvPicPr preferRelativeResize="0"/>
          <p:nvPr/>
        </p:nvPicPr>
        <p:blipFill rotWithShape="1">
          <a:blip r:embed="rId4">
            <a:alphaModFix/>
          </a:blip>
          <a:srcRect b="41654" l="27474" r="30605" t="26546"/>
          <a:stretch/>
        </p:blipFill>
        <p:spPr>
          <a:xfrm>
            <a:off x="1511926" y="1647063"/>
            <a:ext cx="2045550" cy="18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Shape 1119"/>
          <p:cNvSpPr txBox="1"/>
          <p:nvPr/>
        </p:nvSpPr>
        <p:spPr>
          <a:xfrm>
            <a:off x="969050" y="4007425"/>
            <a:ext cx="74283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20 zoom levels that’s...</a:t>
            </a:r>
            <a:endParaRPr sz="2400"/>
          </a:p>
        </p:txBody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5272200" y="1723213"/>
            <a:ext cx="2540100" cy="16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t=0</a:t>
            </a:r>
            <a:endParaRPr sz="12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 i in range(0,21):</a:t>
            </a:r>
            <a:endParaRPr sz="12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t = t + ((2**i)**2)</a:t>
            </a:r>
            <a:endParaRPr sz="12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print(t)</a:t>
            </a:r>
            <a:endParaRPr sz="12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A Web Map Has a Lot of Tiles!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26" name="Shape 1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Shape 1127"/>
          <p:cNvSpPr txBox="1"/>
          <p:nvPr>
            <p:ph idx="1" type="body"/>
          </p:nvPr>
        </p:nvSpPr>
        <p:spPr>
          <a:xfrm>
            <a:off x="5272200" y="1723213"/>
            <a:ext cx="2540100" cy="16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t=0</a:t>
            </a:r>
            <a:endParaRPr sz="12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 i in range(0,21):</a:t>
            </a:r>
            <a:endParaRPr sz="12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t = t + ((2**i)**2)</a:t>
            </a:r>
            <a:endParaRPr sz="12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print(t)</a:t>
            </a:r>
            <a:endParaRPr sz="12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128" name="Shape 1128"/>
          <p:cNvPicPr preferRelativeResize="0"/>
          <p:nvPr/>
        </p:nvPicPr>
        <p:blipFill rotWithShape="1">
          <a:blip r:embed="rId4">
            <a:alphaModFix/>
          </a:blip>
          <a:srcRect b="41654" l="27474" r="30605" t="26546"/>
          <a:stretch/>
        </p:blipFill>
        <p:spPr>
          <a:xfrm>
            <a:off x="1511926" y="1647063"/>
            <a:ext cx="2045550" cy="18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 txBox="1"/>
          <p:nvPr/>
        </p:nvSpPr>
        <p:spPr>
          <a:xfrm>
            <a:off x="969050" y="4007425"/>
            <a:ext cx="74283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20 zoom levels that’s </a:t>
            </a:r>
            <a:r>
              <a:rPr b="1" lang="en" sz="2400"/>
              <a:t>1,466,015,503,701</a:t>
            </a:r>
            <a:r>
              <a:rPr lang="en" sz="2400"/>
              <a:t> tiles!</a:t>
            </a:r>
            <a:endParaRPr sz="24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Exercise 2: Tile levels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5" name="Shape 1135"/>
          <p:cNvSpPr txBox="1"/>
          <p:nvPr>
            <p:ph idx="1" type="body"/>
          </p:nvPr>
        </p:nvSpPr>
        <p:spPr>
          <a:xfrm>
            <a:off x="311700" y="1457275"/>
            <a:ext cx="86292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AutoNum type="arabicPeriod"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Pick a place in the Northern Hemisphere </a:t>
            </a:r>
            <a:endParaRPr sz="20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AutoNum type="arabicPeriod"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Find its coordinates</a:t>
            </a:r>
            <a:endParaRPr sz="20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AutoNum type="arabicPeriod"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Call the tile containing your location for levels 5, 10, &amp; 15</a:t>
            </a:r>
            <a:endParaRPr sz="20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 </a:t>
            </a:r>
            <a:r>
              <a:rPr b="1" lang="en" sz="2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this</a:t>
            </a:r>
            <a:r>
              <a:rPr b="1"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to help!</a:t>
            </a:r>
            <a:endParaRPr sz="20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36" name="Shape 1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Exercise 2: Tile levels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2" name="Shape 1142"/>
          <p:cNvSpPr txBox="1"/>
          <p:nvPr>
            <p:ph idx="1" type="body"/>
          </p:nvPr>
        </p:nvSpPr>
        <p:spPr>
          <a:xfrm>
            <a:off x="464100" y="1292000"/>
            <a:ext cx="6567000" cy="29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AutoNum type="arabicPeriod"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Go </a:t>
            </a:r>
            <a:r>
              <a:rPr lang="en" sz="2000" u="sng">
                <a:solidFill>
                  <a:srgbClr val="0B5394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here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AutoNum type="arabicPeriod"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Replace the lat/long in the url parameters with your own</a:t>
            </a:r>
            <a:endParaRPr sz="20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AutoNum type="arabicPeriod"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Find a OSM tile url from Exercise 1 </a:t>
            </a:r>
            <a:endParaRPr sz="20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AutoNum type="arabicPeriod"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Replace the Z, X, and Y values with those in your table for levels 5, 10, and 15</a:t>
            </a:r>
            <a:endParaRPr sz="20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43" name="Shape 1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7238" y="213550"/>
            <a:ext cx="1590675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Shape 1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Exercise 2: Tile levels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0" name="Shape 1150"/>
          <p:cNvSpPr txBox="1"/>
          <p:nvPr>
            <p:ph idx="1" type="body"/>
          </p:nvPr>
        </p:nvSpPr>
        <p:spPr>
          <a:xfrm>
            <a:off x="311700" y="1381075"/>
            <a:ext cx="8629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 Location: </a:t>
            </a:r>
            <a:r>
              <a:rPr lang="en" sz="16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Madrid, Spain</a:t>
            </a:r>
            <a:endParaRPr sz="16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Coordinates: </a:t>
            </a:r>
            <a:r>
              <a:rPr lang="en" sz="16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40.4, -3.72</a:t>
            </a:r>
            <a:endParaRPr sz="16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Tile at level 5:  </a:t>
            </a:r>
            <a:endParaRPr sz="16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Tile at level 10: </a:t>
            </a:r>
            <a:endParaRPr sz="16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Tile at level 15: </a:t>
            </a:r>
            <a:endParaRPr sz="16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51" name="Shape 1151"/>
          <p:cNvSpPr txBox="1"/>
          <p:nvPr/>
        </p:nvSpPr>
        <p:spPr>
          <a:xfrm>
            <a:off x="930275" y="4311175"/>
            <a:ext cx="7583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    5:               10:                15:</a:t>
            </a:r>
            <a:endParaRPr b="1" sz="3000"/>
          </a:p>
        </p:txBody>
      </p:sp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Exercise 2: Tile levels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8" name="Shape 1158"/>
          <p:cNvSpPr txBox="1"/>
          <p:nvPr>
            <p:ph idx="1" type="body"/>
          </p:nvPr>
        </p:nvSpPr>
        <p:spPr>
          <a:xfrm>
            <a:off x="311700" y="1381075"/>
            <a:ext cx="8629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 Location: </a:t>
            </a:r>
            <a:r>
              <a:rPr lang="en" sz="16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Madrid, Spain</a:t>
            </a:r>
            <a:endParaRPr sz="16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Coordinates: </a:t>
            </a:r>
            <a:r>
              <a:rPr lang="en" sz="16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40.4, -3.72</a:t>
            </a:r>
            <a:endParaRPr sz="16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Tile at level 5:  </a:t>
            </a:r>
            <a:r>
              <a:rPr lang="en" sz="16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http://a.tile.openstreetmap.org/5/15/12.png</a:t>
            </a:r>
            <a:endParaRPr sz="16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Tile at level 10: </a:t>
            </a:r>
            <a:r>
              <a:rPr lang="en" sz="16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http://a.tile.openstreetmap.org/10/501/386.png</a:t>
            </a:r>
            <a:endParaRPr sz="16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Tile at level 15: </a:t>
            </a:r>
            <a:r>
              <a:rPr lang="en" sz="16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http://a.tile.openstreetmap.org/15/16045/12357.png</a:t>
            </a:r>
            <a:endParaRPr sz="16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59" name="Shape 1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225" y="4174475"/>
            <a:ext cx="863050" cy="8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Shape 1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1400" y="4158775"/>
            <a:ext cx="894475" cy="8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Shape 1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5" y="4158775"/>
            <a:ext cx="894475" cy="8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 txBox="1"/>
          <p:nvPr/>
        </p:nvSpPr>
        <p:spPr>
          <a:xfrm>
            <a:off x="930275" y="4311175"/>
            <a:ext cx="7583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    5:               10:                15:</a:t>
            </a:r>
            <a:endParaRPr b="1" sz="3000"/>
          </a:p>
        </p:txBody>
      </p:sp>
      <p:pic>
        <p:nvPicPr>
          <p:cNvPr id="1163" name="Shape 1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type="ctrTitle"/>
          </p:nvPr>
        </p:nvSpPr>
        <p:spPr>
          <a:xfrm>
            <a:off x="2373150" y="1960250"/>
            <a:ext cx="43977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Quattrocento Sans"/>
                <a:ea typeface="Quattrocento Sans"/>
                <a:cs typeface="Quattrocento Sans"/>
                <a:sym typeface="Quattrocento Sans"/>
              </a:rPr>
              <a:t>Back to Our Notebook</a:t>
            </a:r>
            <a:endParaRPr sz="6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69" name="Shape 1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Mapping for Problem Solving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335900" y="4962475"/>
            <a:ext cx="78960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https://image.slidesharecdn.com/130409-financial-networkscrc-130411091407-phpapp02/95/financial-networks-and-cartography-2-638.jpg?cb=1365671703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37" y="970375"/>
            <a:ext cx="5215725" cy="39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ctrTitle"/>
          </p:nvPr>
        </p:nvSpPr>
        <p:spPr>
          <a:xfrm>
            <a:off x="2373150" y="1960250"/>
            <a:ext cx="43977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Quattrocento Sans"/>
                <a:ea typeface="Quattrocento Sans"/>
                <a:cs typeface="Quattrocento Sans"/>
                <a:sym typeface="Quattrocento Sans"/>
              </a:rPr>
              <a:t>Questions?</a:t>
            </a:r>
            <a:endParaRPr sz="6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75" name="Shape 1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 txBox="1"/>
          <p:nvPr>
            <p:ph type="ctrTitle"/>
          </p:nvPr>
        </p:nvSpPr>
        <p:spPr>
          <a:xfrm>
            <a:off x="1298575" y="2028600"/>
            <a:ext cx="66330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Quattrocento Sans"/>
                <a:ea typeface="Quattrocento Sans"/>
                <a:cs typeface="Quattrocento Sans"/>
                <a:sym typeface="Quattrocento Sans"/>
              </a:rPr>
              <a:t>Contact me:</a:t>
            </a:r>
            <a:endParaRPr sz="6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Email: </a:t>
            </a:r>
            <a:r>
              <a:rPr lang="en" sz="24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christyheaton@gmail.com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Twitter: @christytoes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Website: christyheaton.github.io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Survey link: https://www.surveymonkney.com/r/HNLQ6D2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81" name="Shape 1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“Hasn’t Everything Already Been Mapped?”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Not possible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“Hasn’t Everything Already Been Mapped?”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Let’s Make a Distinction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Base maps - used for reference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Thematic maps - have a theme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Base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951050"/>
            <a:ext cx="6775777" cy="38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6359925" y="4896600"/>
            <a:ext cx="2910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https://www.planet.com/products/basemap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Base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6380700" y="4521750"/>
            <a:ext cx="85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1:15,000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1755038" y="4521750"/>
            <a:ext cx="1248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1:7,500,000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8309250" y="4886275"/>
            <a:ext cx="15009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Esri, 2018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13" y="865325"/>
            <a:ext cx="3694437" cy="35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100" y="865325"/>
            <a:ext cx="3474113" cy="35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5399175" y="4886275"/>
            <a:ext cx="38691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http://maps.stamen.com/watercolor/#9/41.6185/-81.5048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3" name="Shape 27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Base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50" y="859976"/>
            <a:ext cx="7824873" cy="402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ctrTitle"/>
          </p:nvPr>
        </p:nvSpPr>
        <p:spPr>
          <a:xfrm>
            <a:off x="1680550" y="1678275"/>
            <a:ext cx="58971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Quattrocento Sans"/>
                <a:ea typeface="Quattrocento Sans"/>
                <a:cs typeface="Quattrocento Sans"/>
                <a:sym typeface="Quattrocento Sans"/>
              </a:rPr>
              <a:t>About me:</a:t>
            </a:r>
            <a:endParaRPr sz="6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Email: </a:t>
            </a:r>
            <a:r>
              <a:rPr lang="en" sz="24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christyheaton@gmail.com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Twitter: @christytoes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Website: christyheaton.github.io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76200"/>
            <a:ext cx="19050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2963" y="76200"/>
            <a:ext cx="24288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7325" y="3521625"/>
            <a:ext cx="1423550" cy="14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4673" y="673824"/>
            <a:ext cx="2428874" cy="49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0225" y="2393775"/>
            <a:ext cx="1168700" cy="11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6950" y="2266350"/>
            <a:ext cx="1423551" cy="142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Changes in landscapes and infrastructure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Base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Changes in landscapes and infrastructure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Different colors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Base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Changes in landscapes and infrastructure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Different colors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Different scales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Base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Changes in landscapes and infrastructure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Different colors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Different scales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Different features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Base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A map with a theme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9" name="Shape 30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Thematic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A map with a theme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The theme is </a:t>
            </a:r>
            <a:r>
              <a:rPr i="1" lang="en" sz="3000">
                <a:latin typeface="Source Code Pro"/>
                <a:ea typeface="Source Code Pro"/>
                <a:cs typeface="Source Code Pro"/>
                <a:sym typeface="Source Code Pro"/>
              </a:rPr>
              <a:t>there</a:t>
            </a: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, but would not be seen from above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6" name="Shape 31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Thematic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425" y="1014175"/>
            <a:ext cx="6149149" cy="38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5117875" y="4881425"/>
            <a:ext cx="4098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https://www.thoughtco.com/thematic-maps-overview-1435692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4" name="Shape 32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Thematic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375" y="198675"/>
            <a:ext cx="3712602" cy="48045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4190125" y="4893800"/>
            <a:ext cx="510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https://broadband.utah.gov/wp-content/uploads/2013/02/zion1.pdf</a:t>
            </a:r>
            <a:endParaRPr sz="10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2" name="Shape 33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Thematic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00" y="1193900"/>
            <a:ext cx="3858933" cy="321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2377075" y="4893800"/>
            <a:ext cx="691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http://sappingattention.blogspot.com/2012/11/reading-digital-sources-case-study-in.html</a:t>
            </a:r>
            <a:br>
              <a:rPr lang="en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0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0" name="Shape 34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Thematic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100" y="928975"/>
            <a:ext cx="6963399" cy="39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2377075" y="4893800"/>
            <a:ext cx="691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https://mir-s3-cdn-cf.behance.net/project_modules/disp/5127ee21354761.560441ee3d21a.png</a:t>
            </a:r>
            <a:br>
              <a:rPr lang="en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0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8" name="Shape 34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Thematic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625" y="837875"/>
            <a:ext cx="6403451" cy="41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PyCon 2018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 to Spatial Analysis and Maps with Python</a:t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Novice-level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Expecting some Python knowledge but no GIS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000"/>
              <a:t>https://us.pycon.org/2018/schedule/presentation/65/ </a:t>
            </a:r>
            <a:endParaRPr sz="2000"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Infinite themes to be mapped and spatial questions to ask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6" name="Shape 35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Thematic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Infinite themes to be mapped and spatial questions to ask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We make maps with GIS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3" name="Shape 36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Thematic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Non-Earth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50" y="1102025"/>
            <a:ext cx="3496974" cy="3496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4739300" y="4739500"/>
            <a:ext cx="458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https://www.nasa.gov/image-feature/jpl/pia21334/saturnian-dawn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http://space-facts.com/wp-content/uploads/mars.jpg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72" name="Shape 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425" y="1090125"/>
            <a:ext cx="3496975" cy="34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Non-Earth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1264425" y="4766700"/>
            <a:ext cx="79563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http://ksassets.timeincuk.net/wp/uploads/sites/55/2017/07/Game-of-Thrones-opening-sequence-Winterfell-920x584.jpg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https://www.polygon.com/2016/7/4/12093570/game-of-thrones-map-westeros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921188"/>
            <a:ext cx="4386975" cy="29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250" y="1623100"/>
            <a:ext cx="4989926" cy="31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Non-Earth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1754675" y="4919100"/>
            <a:ext cx="74655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https://vignette3.wikia.nocookie.net/lotr/images/7/72/Middleearthmap.jpg/revision/latest?cb=20100402045252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225" y="863425"/>
            <a:ext cx="5407549" cy="405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/>
        </p:nvSpPr>
        <p:spPr>
          <a:xfrm>
            <a:off x="759225" y="1008550"/>
            <a:ext cx="73551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D4D4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6" name="Shape 39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What is GIS?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759225" y="1008550"/>
            <a:ext cx="73551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Source Code Pro"/>
              <a:buChar char="●"/>
            </a:pPr>
            <a:r>
              <a:rPr lang="en" sz="2000">
                <a:solidFill>
                  <a:srgbClr val="4D4D4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 system that allows you to visualize, question, analyze, and interpret data to understand spatial relationships, patterns, and trends.</a:t>
            </a:r>
            <a:endParaRPr sz="2000">
              <a:solidFill>
                <a:srgbClr val="4D4D4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3" name="Shape 40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What is GIS?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/>
        </p:nvSpPr>
        <p:spPr>
          <a:xfrm>
            <a:off x="759225" y="1008550"/>
            <a:ext cx="73551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Source Code Pro"/>
              <a:buChar char="●"/>
            </a:pPr>
            <a:r>
              <a:rPr lang="en" sz="2000">
                <a:solidFill>
                  <a:srgbClr val="4D4D4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 system that allows you to visualize, question, analyze, and interpret data to understand spatial relationships, patterns, and trends.</a:t>
            </a:r>
            <a:endParaRPr sz="2000">
              <a:solidFill>
                <a:srgbClr val="4D4D4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Source Code Pro"/>
              <a:buChar char="●"/>
            </a:pPr>
            <a:r>
              <a:rPr lang="en" sz="2000">
                <a:solidFill>
                  <a:srgbClr val="4D4D4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GIS is widely used in organizations of all sizes and in almost every industry.</a:t>
            </a:r>
            <a:endParaRPr sz="2000">
              <a:solidFill>
                <a:srgbClr val="4D4D4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39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0" name="Shape 41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What is GIS?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/>
        </p:nvSpPr>
        <p:spPr>
          <a:xfrm>
            <a:off x="759225" y="1008550"/>
            <a:ext cx="73551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Source Code Pro"/>
              <a:buChar char="●"/>
            </a:pPr>
            <a:r>
              <a:rPr lang="en" sz="2000">
                <a:solidFill>
                  <a:srgbClr val="4D4D4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 system that allows you to visualize, question, analyze, and interpret data to understand spatial relationships, patterns, and trends.</a:t>
            </a:r>
            <a:endParaRPr sz="2000">
              <a:solidFill>
                <a:srgbClr val="4D4D4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Source Code Pro"/>
              <a:buChar char="●"/>
            </a:pPr>
            <a:r>
              <a:rPr lang="en" sz="2000">
                <a:solidFill>
                  <a:srgbClr val="4D4D4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GIS is widely used in organizations of all sizes and in almost every industry. </a:t>
            </a:r>
            <a:endParaRPr sz="2000">
              <a:solidFill>
                <a:srgbClr val="4D4D4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Source Code Pro"/>
              <a:buChar char="●"/>
            </a:pPr>
            <a:r>
              <a:rPr lang="en" sz="2000">
                <a:solidFill>
                  <a:srgbClr val="4D4D4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 mix of data, science, analysis, and maps.</a:t>
            </a:r>
            <a:endParaRPr sz="2000">
              <a:solidFill>
                <a:srgbClr val="4D4D4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39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7" name="Shape 41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What is GIS?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Use GIS to Answer </a:t>
            </a:r>
            <a:r>
              <a:rPr i="1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Where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Questions</a:t>
            </a:r>
            <a:endParaRPr/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485398" y="2336550"/>
            <a:ext cx="14556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 mins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9" name="Shape 129"/>
          <p:cNvGrpSpPr/>
          <p:nvPr/>
        </p:nvGrpSpPr>
        <p:grpSpPr>
          <a:xfrm>
            <a:off x="836620" y="1610215"/>
            <a:ext cx="198900" cy="593656"/>
            <a:chOff x="777447" y="1610215"/>
            <a:chExt cx="198900" cy="593656"/>
          </a:xfrm>
        </p:grpSpPr>
        <p:cxnSp>
          <p:nvCxnSpPr>
            <p:cNvPr id="130" name="Shape 13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1" name="Shape 131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DCE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/>
        </p:nvSpPr>
        <p:spPr>
          <a:xfrm>
            <a:off x="140625" y="363075"/>
            <a:ext cx="1590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9:00am  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Introduction to GI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S, Maps, and Python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2017200" y="2199000"/>
            <a:ext cx="2813100" cy="7455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2996567" y="234610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mins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5" name="Shape 135"/>
          <p:cNvGrpSpPr/>
          <p:nvPr/>
        </p:nvGrpSpPr>
        <p:grpSpPr>
          <a:xfrm>
            <a:off x="3021157" y="2944508"/>
            <a:ext cx="198900" cy="593656"/>
            <a:chOff x="2223534" y="2938958"/>
            <a:chExt cx="198900" cy="593656"/>
          </a:xfrm>
        </p:grpSpPr>
        <p:cxnSp>
          <p:nvCxnSpPr>
            <p:cNvPr id="136" name="Shape 136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7" name="Shape 137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rgbClr val="DCE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Shape 138"/>
          <p:cNvSpPr txBox="1"/>
          <p:nvPr/>
        </p:nvSpPr>
        <p:spPr>
          <a:xfrm>
            <a:off x="2690400" y="3657075"/>
            <a:ext cx="37560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 through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orkshop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xercise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6557700" y="2336550"/>
            <a:ext cx="1405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30 mins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6695250" y="703925"/>
            <a:ext cx="2242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Answer questions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, finish up             Lunch at 12:20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1" name="Shape 141"/>
          <p:cNvGrpSpPr/>
          <p:nvPr/>
        </p:nvGrpSpPr>
        <p:grpSpPr>
          <a:xfrm>
            <a:off x="7796482" y="1610215"/>
            <a:ext cx="198900" cy="593656"/>
            <a:chOff x="3918084" y="1610215"/>
            <a:chExt cx="198900" cy="593656"/>
          </a:xfrm>
        </p:grpSpPr>
        <p:cxnSp>
          <p:nvCxnSpPr>
            <p:cNvPr id="142" name="Shape 142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3" name="Shape 143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DCE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Shape 144"/>
          <p:cNvSpPr/>
          <p:nvPr/>
        </p:nvSpPr>
        <p:spPr>
          <a:xfrm>
            <a:off x="561600" y="2199000"/>
            <a:ext cx="2242800" cy="7455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485400" y="2336550"/>
            <a:ext cx="2206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 mins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7236000" y="2199000"/>
            <a:ext cx="1455600" cy="7455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7362000" y="2346100"/>
            <a:ext cx="1405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mins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4831300" y="2208550"/>
            <a:ext cx="2761800" cy="7455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5286142" y="234610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80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mins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1" name="Shape 151"/>
          <p:cNvGrpSpPr/>
          <p:nvPr/>
        </p:nvGrpSpPr>
        <p:grpSpPr>
          <a:xfrm>
            <a:off x="5933132" y="2944508"/>
            <a:ext cx="198900" cy="593656"/>
            <a:chOff x="2223534" y="2938958"/>
            <a:chExt cx="198900" cy="593656"/>
          </a:xfrm>
        </p:grpSpPr>
        <p:cxnSp>
          <p:nvCxnSpPr>
            <p:cNvPr id="152" name="Shape 152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3" name="Shape 153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rgbClr val="DCE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Shape 154"/>
          <p:cNvGrpSpPr/>
          <p:nvPr/>
        </p:nvGrpSpPr>
        <p:grpSpPr>
          <a:xfrm>
            <a:off x="4616895" y="1610215"/>
            <a:ext cx="198900" cy="593656"/>
            <a:chOff x="3918084" y="1610215"/>
            <a:chExt cx="198900" cy="593656"/>
          </a:xfrm>
        </p:grpSpPr>
        <p:cxnSp>
          <p:nvCxnSpPr>
            <p:cNvPr id="155" name="Shape 15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" name="Shape 156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DCE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Shape 157"/>
          <p:cNvSpPr txBox="1"/>
          <p:nvPr/>
        </p:nvSpPr>
        <p:spPr>
          <a:xfrm>
            <a:off x="3889700" y="974075"/>
            <a:ext cx="16533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Break at 10:15 (20 mins)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" type="body"/>
          </p:nvPr>
        </p:nvSpPr>
        <p:spPr>
          <a:xfrm>
            <a:off x="311700" y="10000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is the zoo and how do we get there?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0" name="Shape 43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Use GIS to Answer </a:t>
            </a:r>
            <a:r>
              <a:rPr i="1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Where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Questions</a:t>
            </a:r>
            <a:endParaRPr/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x="311700" y="10000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is the zoo and how do we get there?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are traffic conditions best right now?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7" name="Shape 43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Use GIS to Answer </a:t>
            </a:r>
            <a:r>
              <a:rPr i="1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Where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Questions</a:t>
            </a:r>
            <a:endParaRPr/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311700" y="10000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is the zoo and how do we get there?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are traffic conditions best right now?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will I be able to go to see the solar eclipse?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4" name="Shape 44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Use GIS to Answer </a:t>
            </a:r>
            <a:r>
              <a:rPr i="1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Where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Questions</a:t>
            </a:r>
            <a:endParaRPr/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311700" y="10000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is the zoo and how do we get there?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are traffic conditions best right now?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will I be able to go to see the solar eclipse?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should we build a store/wind turbine/solar panel?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1" name="Shape 45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Use GIS to Answer </a:t>
            </a:r>
            <a:r>
              <a:rPr i="1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Where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Questions</a:t>
            </a:r>
            <a:endParaRPr/>
          </a:p>
        </p:txBody>
      </p:sp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" type="body"/>
          </p:nvPr>
        </p:nvSpPr>
        <p:spPr>
          <a:xfrm>
            <a:off x="311700" y="10000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is the zoo and how do we get there?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are traffic conditions best right now?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will I be able to go to see the solar eclipse?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should we build a store/wind turbine/solar panel?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would nitrogen and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phosphorus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runoff be affected if there are changes in infrastructure?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8" name="Shape 45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Use GIS to Answer </a:t>
            </a:r>
            <a:r>
              <a:rPr i="1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Where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Questions</a:t>
            </a:r>
            <a:endParaRPr/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311700" y="10000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is the zoo and how do we get there?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are traffic conditions best right now?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will I be able to go to see the solar eclipse?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should we build a store/wind turbine/solar panel?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would nitrogen and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phosphorus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runoff be affected if there are changes in infrastructure?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will the hurricane hit and what cities will be impacted?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5" name="Shape 46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Use GIS to Answer </a:t>
            </a:r>
            <a:r>
              <a:rPr i="1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Where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Questions</a:t>
            </a:r>
            <a:endParaRPr/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311700" y="10000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is the zoo and how do we get there?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are traffic conditions best right now?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will I be able to go to see the solar eclipse?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should we build a store/wind turbine/solar panel?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would nitrogen and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phosphorus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runoff be affected if there are changes in infrastructure?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will the hurricane hit and what cities will be impacted?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should we place advertisements so that people see them who are most likely to buy our product?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2" name="Shape 47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Use GIS to Answer </a:t>
            </a:r>
            <a:r>
              <a:rPr i="1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Where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Questions</a:t>
            </a:r>
            <a:endParaRPr/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" type="body"/>
          </p:nvPr>
        </p:nvSpPr>
        <p:spPr>
          <a:xfrm>
            <a:off x="311700" y="10000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is the zoo and how do we get there?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are traffic conditions best right now?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will I be able to go to see the solar eclipse?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should we build a store/wind turbine/solar panel?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would nitrogen and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phosphorus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runoff be affected if there are changes in infrastructure?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will the hurricane hit and what cities will be impacted?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Where should we place advertisements so that people see them who are most likely to buy our product?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9" name="Shape 47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Use GIS to Answer </a:t>
            </a:r>
            <a:r>
              <a:rPr i="1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Where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Questions</a:t>
            </a:r>
            <a:endParaRPr/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86" name="Shape 48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Makes Up a GIS?</a:t>
            </a:r>
            <a:endParaRPr/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Geographic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Information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System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3" name="Shape 49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Makes Up a GIS?</a:t>
            </a:r>
            <a:endParaRPr/>
          </a:p>
        </p:txBody>
      </p:sp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Setup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Go here:</a:t>
            </a:r>
            <a:endParaRPr sz="2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https://github.com/christyheaton/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PyCon2018_GISTutorial</a:t>
            </a:r>
            <a:endParaRPr sz="2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Setup instructions are in the README.</a:t>
            </a:r>
            <a:endParaRPr sz="2000"/>
          </a:p>
        </p:txBody>
      </p:sp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Geographic - Spatial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Information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System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00" name="Shape 50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Makes Up a GIS?</a:t>
            </a:r>
            <a:endParaRPr/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Geographic - Spatial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Information - Attributes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System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07" name="Shape 50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Makes Up a GIS?</a:t>
            </a:r>
            <a:endParaRPr/>
          </a:p>
        </p:txBody>
      </p: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Geographic - Spatial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Information - Attributes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System - All the moving parts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14" name="Shape 51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Makes Up a GIS?</a:t>
            </a:r>
            <a:endParaRPr/>
          </a:p>
        </p:txBody>
      </p:sp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Geographic - Spatial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Information - Attributes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System - All the moving parts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 system that allows you to store, process, and visualize information with a spatial component.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1" name="Shape 52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Makes Up a GIS?</a:t>
            </a:r>
            <a:endParaRPr/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People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Methods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Data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Software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Hardware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8" name="Shape 52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Makes Up a GIS?</a:t>
            </a:r>
            <a:endParaRPr/>
          </a:p>
        </p:txBody>
      </p:sp>
      <p:sp>
        <p:nvSpPr>
          <p:cNvPr id="529" name="Shape 529"/>
          <p:cNvSpPr txBox="1"/>
          <p:nvPr/>
        </p:nvSpPr>
        <p:spPr>
          <a:xfrm>
            <a:off x="352700" y="4760450"/>
            <a:ext cx="8907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https://previews.123rf.com/images/naschy/naschy1611/naschy161100009/67318622-Vector-Illustration-of-GIS-Spatial-Data-Layers-Concept-for-Business-Analysis-Geographic-Information--Stock-Vector.jpg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425" y="712913"/>
            <a:ext cx="3895125" cy="38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Users and creators of the GIS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Asking questions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Designing methods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Making maps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Sharing/Deploying maps and mapping applications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37" name="Shape 53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 People</a:t>
            </a:r>
            <a:endParaRPr/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Buffer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Clip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Transform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44" name="Shape 54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Analysis/Methods</a:t>
            </a:r>
            <a:endParaRPr/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125" y="1043000"/>
            <a:ext cx="47434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663" y="3144713"/>
            <a:ext cx="444817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/>
        </p:nvSpPr>
        <p:spPr>
          <a:xfrm>
            <a:off x="1275475" y="4882375"/>
            <a:ext cx="79554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http://pro.arcgis.com/en/pro-app/tool-reference/data-management/GUID-AF3DF698-56D0-4BE3-946D-0089F91EC1A3-web.png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48" name="Shape 5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" type="body"/>
          </p:nvPr>
        </p:nvSpPr>
        <p:spPr>
          <a:xfrm>
            <a:off x="464100" y="1838275"/>
            <a:ext cx="5312100" cy="18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Files/Database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Spatial characteristics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Multiple sources 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4" name="Shape 55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 Data</a:t>
            </a:r>
            <a:endParaRPr/>
          </a:p>
        </p:txBody>
      </p:sp>
      <p:sp>
        <p:nvSpPr>
          <p:cNvPr id="555" name="Shape 555"/>
          <p:cNvSpPr txBox="1"/>
          <p:nvPr/>
        </p:nvSpPr>
        <p:spPr>
          <a:xfrm>
            <a:off x="3699600" y="4903325"/>
            <a:ext cx="5657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http://www.whatisgis.com/wp-content/uploads/2012/06/gis_dbSoftware-253x300.gif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313" y="1381075"/>
            <a:ext cx="24098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Shape 5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Operating System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Mapping Application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63" name="Shape 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350" y="1013700"/>
            <a:ext cx="3089564" cy="11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575" y="3437153"/>
            <a:ext cx="3236625" cy="13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575" y="3142050"/>
            <a:ext cx="3089575" cy="171471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Software</a:t>
            </a:r>
            <a:endParaRPr/>
          </a:p>
        </p:txBody>
      </p:sp>
      <p:pic>
        <p:nvPicPr>
          <p:cNvPr id="567" name="Shape 5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3500" y="2660525"/>
            <a:ext cx="3041225" cy="8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Shape 5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311700" y="1685875"/>
            <a:ext cx="4436100" cy="20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Computers/Servers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Scanner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Plotter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GPS Unit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338" y="1731525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 txBox="1"/>
          <p:nvPr/>
        </p:nvSpPr>
        <p:spPr>
          <a:xfrm>
            <a:off x="4710125" y="4893575"/>
            <a:ext cx="4968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https://mind42.com/public/7281a3b5-0cc5-462c-bc92-5d53439e6b57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76" name="Shape 57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AutoNum type="arabicPeriod"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Hardware</a:t>
            </a:r>
            <a:endParaRPr/>
          </a:p>
        </p:txBody>
      </p:sp>
      <p:pic>
        <p:nvPicPr>
          <p:cNvPr id="577" name="Shape 5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Let’s Talk About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The way we display GIS data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3" name="Shape 58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Maps</a:t>
            </a:r>
            <a:endParaRPr/>
          </a:p>
        </p:txBody>
      </p:sp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462" y="1906075"/>
            <a:ext cx="4594675" cy="28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x="5117875" y="4881425"/>
            <a:ext cx="4098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https://www.thoughtco.com/thematic-maps-overview-1435692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86" name="Shape 5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 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Maps</a:t>
            </a:r>
            <a:endParaRPr/>
          </a:p>
        </p:txBody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464100" y="1154375"/>
            <a:ext cx="79308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Base Maps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Thematic Layers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Interactive/Dynamic Map elements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Tiles (raster and vector)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Caching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Live Data Sources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Web Services</a:t>
            </a: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Things to Consider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99" name="Shape 59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Makes GIS Data Different?</a:t>
            </a:r>
            <a:endParaRPr/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447" y="1824850"/>
            <a:ext cx="3038701" cy="30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/>
        </p:nvSpPr>
        <p:spPr>
          <a:xfrm>
            <a:off x="4483500" y="4880700"/>
            <a:ext cx="4783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http://www.pngall.com/wp-content/uploads/2016/06/Earth-PNG-Pic.png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02" name="Shape 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" type="body"/>
          </p:nvPr>
        </p:nvSpPr>
        <p:spPr>
          <a:xfrm>
            <a:off x="311700" y="1228675"/>
            <a:ext cx="5876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Vector - discrete entities: points, lines, and polygons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Raster - images consisting of regularly sized and spaced cells where every cell has a value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08" name="Shape 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075" y="2879673"/>
            <a:ext cx="2955525" cy="18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 txBox="1"/>
          <p:nvPr/>
        </p:nvSpPr>
        <p:spPr>
          <a:xfrm>
            <a:off x="616500" y="4780450"/>
            <a:ext cx="8969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https://image.slidesharecdn.com/introductiontogis-151109064609-lva1-app6891/95/introduction-to-gis-15-638.jpg?cb=1447383776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http://desktop.arcgis.com/en/arcmap/10.3/manage-data/raster-and-images/GUID-6754AF39-CDE9-4F9D-8C3A-D59D93059BDD-web.png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800" y="865325"/>
            <a:ext cx="2351712" cy="186194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Vector/Raster</a:t>
            </a:r>
            <a:endParaRPr/>
          </a:p>
        </p:txBody>
      </p:sp>
      <p:pic>
        <p:nvPicPr>
          <p:cNvPr id="612" name="Shape 6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/>
        </p:nvSpPr>
        <p:spPr>
          <a:xfrm>
            <a:off x="421500" y="4608050"/>
            <a:ext cx="88386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https://previews.123rf.com/images/naschy/naschy1611/naschy161100009/67318622-Vector-Illustration-of-GIS-Spatial-Data-Layers-Concept-for-Business-Analysis-Geographic-Information--Stock-Vector.jpg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http://desktop.arcgis.com/en/arcmap/10.3/manage-data/shapefiles/GUID-AFEE52B3-BBE8-4F33-A55B-5CFD5106B80C-web.png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8" name="Shape 61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Vector</a:t>
            </a:r>
            <a:endParaRPr/>
          </a:p>
        </p:txBody>
      </p:sp>
      <p:pic>
        <p:nvPicPr>
          <p:cNvPr id="619" name="Shape 6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225" y="789113"/>
            <a:ext cx="3895125" cy="38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525" y="1653726"/>
            <a:ext cx="3157475" cy="20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/>
        </p:nvSpPr>
        <p:spPr>
          <a:xfrm>
            <a:off x="7972700" y="4890950"/>
            <a:ext cx="1310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Esri State Data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27" name="Shape 62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Vector</a:t>
            </a:r>
            <a:endParaRPr/>
          </a:p>
        </p:txBody>
      </p:sp>
      <p:pic>
        <p:nvPicPr>
          <p:cNvPr id="628" name="Shape 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273" y="765175"/>
            <a:ext cx="5643471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hape 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0" y="636725"/>
            <a:ext cx="4353404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Shape 635"/>
          <p:cNvSpPr txBox="1"/>
          <p:nvPr/>
        </p:nvSpPr>
        <p:spPr>
          <a:xfrm>
            <a:off x="6125400" y="4893900"/>
            <a:ext cx="3094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http://igic.org/news/media/5/elevation.jpg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464100" y="1533475"/>
            <a:ext cx="3357300" cy="15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Digital Elevation Model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One elevation value per cell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7" name="Shape 63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Raster</a:t>
            </a:r>
            <a:endParaRPr/>
          </a:p>
        </p:txBody>
      </p:sp>
      <p:pic>
        <p:nvPicPr>
          <p:cNvPr id="638" name="Shape 6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350" y="625300"/>
            <a:ext cx="5428375" cy="41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/>
          <p:nvPr/>
        </p:nvSpPr>
        <p:spPr>
          <a:xfrm>
            <a:off x="6579000" y="4914000"/>
            <a:ext cx="2717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https://www.mrlc.gov/nlcd06_data.php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311700" y="1533475"/>
            <a:ext cx="3346800" cy="24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National Landcover Database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One land cover designation per cell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6" name="Shape 64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Raster</a:t>
            </a:r>
            <a:endParaRPr/>
          </a:p>
        </p:txBody>
      </p:sp>
      <p:pic>
        <p:nvPicPr>
          <p:cNvPr id="647" name="Shape 6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/>
        </p:nvSpPr>
        <p:spPr>
          <a:xfrm>
            <a:off x="6438025" y="4914000"/>
            <a:ext cx="2858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https://landcover.usgs.gov/classes.php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3" name="Shape 65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Raster</a:t>
            </a:r>
            <a:endParaRPr/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25" y="1241150"/>
            <a:ext cx="3751999" cy="31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924" y="1093925"/>
            <a:ext cx="4703677" cy="333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80" y="846437"/>
            <a:ext cx="8115645" cy="42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 txBox="1"/>
          <p:nvPr/>
        </p:nvSpPr>
        <p:spPr>
          <a:xfrm>
            <a:off x="6326600" y="4896600"/>
            <a:ext cx="2867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https://www.planet.com/products/basemap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3" name="Shape 66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Aerial Imagery</a:t>
            </a:r>
            <a:endParaRPr/>
          </a:p>
        </p:txBody>
      </p:sp>
      <p:pic>
        <p:nvPicPr>
          <p:cNvPr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Maps are Useful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2153650" y="4917725"/>
            <a:ext cx="7060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https://washington-org.s3.amazonaws.com/s3fs-public/styles/editorial_wide/public/wmata-metro-map.jpg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112" y="1017725"/>
            <a:ext cx="5213775" cy="3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idx="1" type="body"/>
          </p:nvPr>
        </p:nvSpPr>
        <p:spPr>
          <a:xfrm>
            <a:off x="311700" y="1152475"/>
            <a:ext cx="4951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Not all data exists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May be costly or difficult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Lots of data is available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0" name="Shape 67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Acquisition</a:t>
            </a:r>
            <a:endParaRPr/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475" y="420900"/>
            <a:ext cx="2304475" cy="18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50" y="3757475"/>
            <a:ext cx="2755343" cy="10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Shape 6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900" y="3779583"/>
            <a:ext cx="3058150" cy="136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Government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Census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Crowd sourced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Proprietary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80" name="Shape 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475" y="420900"/>
            <a:ext cx="2304475" cy="18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50" y="3757475"/>
            <a:ext cx="2755343" cy="10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900" y="3779583"/>
            <a:ext cx="3058150" cy="1363926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Shape 68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Common Data Sources</a:t>
            </a:r>
            <a:endParaRPr/>
          </a:p>
        </p:txBody>
      </p:sp>
      <p:pic>
        <p:nvPicPr>
          <p:cNvPr id="684" name="Shape 6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Know your source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Trust your source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Cite your source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90" name="Shape 69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Quality</a:t>
            </a:r>
            <a:endParaRPr/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475" y="420900"/>
            <a:ext cx="2304475" cy="18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50" y="3757475"/>
            <a:ext cx="2755343" cy="10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Shape 6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900" y="3779583"/>
            <a:ext cx="3058150" cy="136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Shape 6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How many inches represent 1 mile?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How much information do you show?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Source Code Pro"/>
              <a:buChar char="●"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At what scales?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00" name="Shape 70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Scale</a:t>
            </a:r>
            <a:endParaRPr/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3328988"/>
            <a:ext cx="54292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Remember Base Maps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6380700" y="4521750"/>
            <a:ext cx="85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1:15,000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Shape 709"/>
          <p:cNvSpPr txBox="1"/>
          <p:nvPr/>
        </p:nvSpPr>
        <p:spPr>
          <a:xfrm>
            <a:off x="1755025" y="4543950"/>
            <a:ext cx="1248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1:7,500,000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13" y="865325"/>
            <a:ext cx="3694437" cy="35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Shape 7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100" y="865325"/>
            <a:ext cx="3474113" cy="35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 txBox="1"/>
          <p:nvPr>
            <p:ph idx="1" type="body"/>
          </p:nvPr>
        </p:nvSpPr>
        <p:spPr>
          <a:xfrm>
            <a:off x="7775850" y="4886275"/>
            <a:ext cx="15009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Esri, 2018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387" y="972950"/>
            <a:ext cx="5345225" cy="3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Shape 719"/>
          <p:cNvSpPr txBox="1"/>
          <p:nvPr/>
        </p:nvSpPr>
        <p:spPr>
          <a:xfrm>
            <a:off x="4358700" y="4915500"/>
            <a:ext cx="49377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http://www.figonet.com/wp-content/uploads/2013/12/science-of-gps.jpg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0" name="Shape 72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Collection and GPS</a:t>
            </a:r>
            <a:endParaRPr/>
          </a:p>
        </p:txBody>
      </p:sp>
      <p:pic>
        <p:nvPicPr>
          <p:cNvPr id="721" name="Shape 7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Shape 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138" y="885375"/>
            <a:ext cx="3995326" cy="399532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 txBox="1"/>
          <p:nvPr/>
        </p:nvSpPr>
        <p:spPr>
          <a:xfrm>
            <a:off x="4483500" y="4880700"/>
            <a:ext cx="4783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http://www.pngall.com/wp-content/uploads/2016/06/Earth-PNG-Pic.png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8" name="Shape 72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Earth is Not Flat</a:t>
            </a:r>
            <a:endParaRPr/>
          </a:p>
        </p:txBody>
      </p:sp>
      <p:pic>
        <p:nvPicPr>
          <p:cNvPr id="729" name="Shape 7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65325"/>
            <a:ext cx="4762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/>
        </p:nvSpPr>
        <p:spPr>
          <a:xfrm>
            <a:off x="523000" y="4769150"/>
            <a:ext cx="87042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https://www.e-education.psu.edu/natureofgeoinfo/sites/www.e-education.psu.edu.natureofgeoinfo/files/image/geoid_diagram.jpg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https://media1.britannica.com/eb-media/67/467-004-E3A4C9EC.jpg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36" name="Shape 7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700" y="1474925"/>
            <a:ext cx="38195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Geoid</a:t>
            </a:r>
            <a:endParaRPr/>
          </a:p>
        </p:txBody>
      </p:sp>
      <p:pic>
        <p:nvPicPr>
          <p:cNvPr id="738" name="Shape 7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1" type="body"/>
          </p:nvPr>
        </p:nvSpPr>
        <p:spPr>
          <a:xfrm>
            <a:off x="6066900" y="4872900"/>
            <a:ext cx="35325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http://www.icsm.gov.au/mapping/datums1.html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587" y="1544250"/>
            <a:ext cx="2670425" cy="20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Ellipsoid</a:t>
            </a:r>
            <a:endParaRPr/>
          </a:p>
        </p:txBody>
      </p:sp>
      <p:pic>
        <p:nvPicPr>
          <p:cNvPr id="746" name="Shape 7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288" y="1190625"/>
            <a:ext cx="378142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/>
        </p:nvSpPr>
        <p:spPr>
          <a:xfrm>
            <a:off x="2846150" y="4855800"/>
            <a:ext cx="6373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http://www.statcan.gc.ca/pub/92-195-x/2011001/other-autre/mapproj-projcarte/images/m-c.jpg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3" name="Shape 75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Projections</a:t>
            </a:r>
            <a:endParaRPr/>
          </a:p>
        </p:txBody>
      </p:sp>
      <p:pic>
        <p:nvPicPr>
          <p:cNvPr id="754" name="Shape 7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Maps are Cool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525250" y="4917725"/>
            <a:ext cx="57159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https://www.washingtonpost.com/graphics/national/eclipse/?utm_term=.d2cc157c8de0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150" y="908175"/>
            <a:ext cx="4499292" cy="39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Projection Distortion</a:t>
            </a:r>
            <a:endParaRPr sz="36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311700" y="1685875"/>
            <a:ext cx="5157600" cy="18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Area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Angles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Shape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Distance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Direction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61" name="Shape 7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5471" y="1131250"/>
            <a:ext cx="3285651" cy="32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/>
          <p:nvPr/>
        </p:nvSpPr>
        <p:spPr>
          <a:xfrm>
            <a:off x="6932610" y="3037311"/>
            <a:ext cx="18312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Slocum, Terry A., Robert B. McMaster, Fritz C. Kessler, and Hugh H. Howard. 2009.</a:t>
            </a:r>
            <a:r>
              <a:rPr i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Thematic Cartography and Geovisualization. 3rd Edition.</a:t>
            </a: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Upper Saddle River, NJ: Pearson Prentice Hall.</a:t>
            </a:r>
            <a:endParaRPr/>
          </a:p>
        </p:txBody>
      </p:sp>
      <p:pic>
        <p:nvPicPr>
          <p:cNvPr descr="http://www-fp.pearsonhighered.com/assets/hip/images/bigcovers/0132298341.jpg" id="763" name="Shape 7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5005" y="920064"/>
            <a:ext cx="1296593" cy="183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Projections</a:t>
            </a:r>
            <a:endParaRPr/>
          </a:p>
        </p:txBody>
      </p:sp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238" y="1310188"/>
            <a:ext cx="4853525" cy="274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112" y="736263"/>
            <a:ext cx="4142825" cy="41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 txBox="1"/>
          <p:nvPr/>
        </p:nvSpPr>
        <p:spPr>
          <a:xfrm>
            <a:off x="3746275" y="4891550"/>
            <a:ext cx="54825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http://www.progonos.com/furuti/MapProj/Normal/ProjNav/Img/mp_Mercator-s60.png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8" name="Shape 778"/>
          <p:cNvSpPr txBox="1"/>
          <p:nvPr/>
        </p:nvSpPr>
        <p:spPr>
          <a:xfrm>
            <a:off x="235500" y="1363500"/>
            <a:ext cx="36993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Straight lines across oceans made for sea navigation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Used in web maps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Distorted at the poles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9" name="Shape 77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World Mercator Projection EPSG:3395</a:t>
            </a:r>
            <a:endParaRPr/>
          </a:p>
        </p:txBody>
      </p:sp>
      <p:pic>
        <p:nvPicPr>
          <p:cNvPr id="780" name="Shape 7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/>
        </p:nvSpPr>
        <p:spPr>
          <a:xfrm>
            <a:off x="7916750" y="4891550"/>
            <a:ext cx="1312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maps.google.com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86" name="Shape 7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962" y="1297450"/>
            <a:ext cx="6716073" cy="348254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7" name="Shape 7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252" y="4245923"/>
            <a:ext cx="2310334" cy="8975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8" name="Shape 78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World Mercator Projection EPSG:3395</a:t>
            </a:r>
            <a:endParaRPr/>
          </a:p>
        </p:txBody>
      </p:sp>
      <p:pic>
        <p:nvPicPr>
          <p:cNvPr id="789" name="Shape 7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/>
        </p:nvSpPr>
        <p:spPr>
          <a:xfrm>
            <a:off x="235500" y="1973100"/>
            <a:ext cx="3699300" cy="1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Only the center is true to scale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5" name="Shape 795"/>
          <p:cNvSpPr txBox="1"/>
          <p:nvPr/>
        </p:nvSpPr>
        <p:spPr>
          <a:xfrm>
            <a:off x="3450550" y="4899525"/>
            <a:ext cx="57696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https://www.mapthematics.com/ProjectionsList/Projectioninfo/stereographic-map.png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6" name="Shape 79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Polar Stereographic Projection EPSG:3995</a:t>
            </a:r>
            <a:endParaRPr/>
          </a:p>
        </p:txBody>
      </p:sp>
      <p:pic>
        <p:nvPicPr>
          <p:cNvPr id="797" name="Shape 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275" y="995125"/>
            <a:ext cx="348615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Other Map Projections</a:t>
            </a:r>
            <a:endParaRPr/>
          </a:p>
        </p:txBody>
      </p:sp>
      <p:pic>
        <p:nvPicPr>
          <p:cNvPr id="804" name="Shape 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2939725" cy="39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Shape 8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189" y="1188338"/>
            <a:ext cx="5628311" cy="295156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Shape 806"/>
          <p:cNvSpPr txBox="1"/>
          <p:nvPr/>
        </p:nvSpPr>
        <p:spPr>
          <a:xfrm>
            <a:off x="2685425" y="4768075"/>
            <a:ext cx="6513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http://ahasanulhoque.com/wp-content/uploads/2017/04/map-projections-u1-1024x537-1024x537.jpg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https://i2.wp.com/geoawesomeness.com/wp-content/uploads/2013/09/projections.jpg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07" name="Shape 8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Shape 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336" y="898838"/>
            <a:ext cx="4366293" cy="378716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3" name="Shape 813"/>
          <p:cNvSpPr txBox="1"/>
          <p:nvPr/>
        </p:nvSpPr>
        <p:spPr>
          <a:xfrm>
            <a:off x="7049250" y="4899525"/>
            <a:ext cx="2170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http://projectionwizard.org/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4" name="Shape 81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 Projection Tools</a:t>
            </a:r>
            <a:endParaRPr sz="36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15" name="Shape 8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>
            <p:ph idx="1" type="body"/>
          </p:nvPr>
        </p:nvSpPr>
        <p:spPr>
          <a:xfrm>
            <a:off x="311700" y="1685875"/>
            <a:ext cx="5157600" cy="18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How we define a location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Geographic/Unprojected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Projected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21" name="Shape 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0" y="510150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Shape 822"/>
          <p:cNvSpPr txBox="1"/>
          <p:nvPr/>
        </p:nvSpPr>
        <p:spPr>
          <a:xfrm>
            <a:off x="699800" y="4798550"/>
            <a:ext cx="8520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https://upload.wikimedia.org/wikipedia/commons/thumb/0/0e/Cartesian-coordinate-system.svg/250px-Cartesian-coordinate-system.svg.png</a:t>
            </a:r>
            <a:endParaRPr sz="7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https://static1.squarespace.com/static/55bb8935e4b046642e9d3fa7/55bb8e8ee4b03fcc125a74c0/55bb8e91e4b03fcc125a7a66/1326905027513/1000w/coordinate_systems.jpg</a:t>
            </a:r>
            <a:endParaRPr sz="7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23" name="Shape 8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125" y="29686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Coordinate Systems</a:t>
            </a:r>
            <a:endParaRPr/>
          </a:p>
        </p:txBody>
      </p:sp>
      <p:pic>
        <p:nvPicPr>
          <p:cNvPr id="825" name="Shape 8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/>
        </p:nvSpPr>
        <p:spPr>
          <a:xfrm>
            <a:off x="235500" y="1535475"/>
            <a:ext cx="38517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Latitude, Longitude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Used by GPS to express locations on the earth, and GeoJSON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EPSG:4326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1" name="Shape 83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WGS84 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Geographic/Unprojected Coordinate System</a:t>
            </a:r>
            <a:endParaRPr/>
          </a:p>
        </p:txBody>
      </p:sp>
      <p:pic>
        <p:nvPicPr>
          <p:cNvPr id="832" name="Shape 8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200" y="865325"/>
            <a:ext cx="4904400" cy="36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Shape 833"/>
          <p:cNvSpPr txBox="1"/>
          <p:nvPr/>
        </p:nvSpPr>
        <p:spPr>
          <a:xfrm>
            <a:off x="858300" y="4893900"/>
            <a:ext cx="8361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http://www.mymanatee.org/.imaging/stk/mcg-mymanatee/zoom/dms/departments/information-services/gis/gis-stage-images/EarthLatLong/document/EarthLatLong.gif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4" name="Shape 834"/>
          <p:cNvSpPr txBox="1"/>
          <p:nvPr/>
        </p:nvSpPr>
        <p:spPr>
          <a:xfrm>
            <a:off x="2664925" y="4132300"/>
            <a:ext cx="2057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Cleveland</a:t>
            </a:r>
            <a:r>
              <a:rPr lang="en" sz="1000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OH</a:t>
            </a:r>
            <a:endParaRPr sz="1000"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00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41.4993° N, 81.6944° W</a:t>
            </a:r>
            <a:endParaRPr sz="1000"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35" name="Shape 8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/>
        </p:nvSpPr>
        <p:spPr>
          <a:xfrm>
            <a:off x="235500" y="1896900"/>
            <a:ext cx="3699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Usually projected in Plate-Carrée, which creates a linear Cartesian graph on the page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1" name="Shape 841"/>
          <p:cNvSpPr txBox="1"/>
          <p:nvPr/>
        </p:nvSpPr>
        <p:spPr>
          <a:xfrm>
            <a:off x="879425" y="4946200"/>
            <a:ext cx="8372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http://www.mymanatee.org/.imaging/stk/mcg-mymanatee/zoom/dms/departments/information-services/gis/gis-stage-images/EarthLatLong/document/EarthLatLong.gif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42" name="Shape 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800" y="1713550"/>
            <a:ext cx="4904401" cy="2478013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WGS84 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Geographic/Unprojected Coordinate System</a:t>
            </a:r>
            <a:endParaRPr/>
          </a:p>
        </p:txBody>
      </p:sp>
      <p:pic>
        <p:nvPicPr>
          <p:cNvPr id="844" name="Shape 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Maps are Beautiful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941825" y="4884625"/>
            <a:ext cx="83937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http://1.bp.blogspot.com/-zgKh_iUR1lI/UNJRIdDbZaI/AAAAAAAAIlY/GfBxUOZ3Rd0/s1600/Matthew-Cusick_trendland_2-600x436.jpg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800100"/>
            <a:ext cx="57150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/>
        </p:nvSpPr>
        <p:spPr>
          <a:xfrm>
            <a:off x="3610250" y="4759625"/>
            <a:ext cx="5676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https://www.vicchi.org/wp-content/uploads/2014/04/null_island.jpg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https://si.wsj.net/public/resources/images/BN-OW822_backgr_1_20160713091316.jpg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50" name="Shape 8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50" y="1680350"/>
            <a:ext cx="2651126" cy="26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Shape 8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850" y="1600100"/>
            <a:ext cx="3892524" cy="28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Shape 8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50850"/>
            <a:ext cx="1184975" cy="11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0100" y="3401225"/>
            <a:ext cx="980325" cy="12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WGS84 </a:t>
            </a: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Geographic/Unprojected Coordinate System</a:t>
            </a:r>
            <a:endParaRPr/>
          </a:p>
        </p:txBody>
      </p:sp>
      <p:pic>
        <p:nvPicPr>
          <p:cNvPr id="855" name="Shape 8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/>
          <p:nvPr/>
        </p:nvSpPr>
        <p:spPr>
          <a:xfrm>
            <a:off x="235500" y="1668300"/>
            <a:ext cx="3699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Separated into 60 zones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Uses a transverse mercator projection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1" name="Shape 861"/>
          <p:cNvSpPr txBox="1"/>
          <p:nvPr/>
        </p:nvSpPr>
        <p:spPr>
          <a:xfrm>
            <a:off x="4449225" y="4870000"/>
            <a:ext cx="4802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http://gis.depaul.edu/shwang/teaching/geo381/LN4_files/image039.gif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2" name="Shape 86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Universal Transverse Mercator Coordinate System</a:t>
            </a:r>
            <a:endParaRPr/>
          </a:p>
        </p:txBody>
      </p:sp>
      <p:pic>
        <p:nvPicPr>
          <p:cNvPr id="863" name="Shape 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600" y="1528950"/>
            <a:ext cx="4904400" cy="27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Shape 8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/>
          <p:nvPr/>
        </p:nvSpPr>
        <p:spPr>
          <a:xfrm>
            <a:off x="235500" y="1896900"/>
            <a:ext cx="3699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Optimized for states and zones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Projections vary</a:t>
            </a:r>
            <a:endParaRPr sz="2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3763425" y="4870000"/>
            <a:ext cx="54102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http://www.edc.uri.edu/nrs/classes/nrs409509/Lectures/4MapBasics/SPZones.png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71" name="Shape 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000" y="1093925"/>
            <a:ext cx="4904400" cy="3461178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State Plane Coordinate System</a:t>
            </a:r>
            <a:endParaRPr/>
          </a:p>
        </p:txBody>
      </p:sp>
      <p:pic>
        <p:nvPicPr>
          <p:cNvPr id="873" name="Shape 8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idx="1" type="body"/>
          </p:nvPr>
        </p:nvSpPr>
        <p:spPr>
          <a:xfrm>
            <a:off x="311700" y="1223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All models are wrong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Depending on the projection: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○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Sizes are not consistent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○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Lines are not straight lines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○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Areas are distorted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Data issues after processing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Maps can be used to intentionally mislead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●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Even a very good model is a simplification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9" name="Shape 87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Maps </a:t>
            </a:r>
            <a:r>
              <a:rPr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Caveats</a:t>
            </a:r>
            <a:endParaRPr/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Shape 8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80" y="846437"/>
            <a:ext cx="8115645" cy="42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6326600" y="4896600"/>
            <a:ext cx="2867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https://www.planet.com/products/basemap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7" name="Shape 88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is Not How the World Looks</a:t>
            </a:r>
            <a:endParaRPr/>
          </a:p>
        </p:txBody>
      </p:sp>
      <p:pic>
        <p:nvPicPr>
          <p:cNvPr id="888" name="Shape 8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Shape 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5" y="1463738"/>
            <a:ext cx="5644199" cy="24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 txBox="1"/>
          <p:nvPr/>
        </p:nvSpPr>
        <p:spPr>
          <a:xfrm>
            <a:off x="734475" y="4866175"/>
            <a:ext cx="8749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https://www.washingtonpost.com/news/monkey-cage/wp/2017/01/31/the-supreme-court-will-examine-partisan-gerrymandering-in-2017-that-could-change-the-voting-map/?utm_term=.6455d75cd19f</a:t>
            </a:r>
            <a:endParaRPr sz="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https://upload.wikimedia.org/wikipedia/commons/9/99/Illinois_District_4_2004.png</a:t>
            </a:r>
            <a:endParaRPr sz="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5" name="Shape 89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Maps Can Be Used to Mislead</a:t>
            </a:r>
            <a:endParaRPr/>
          </a:p>
        </p:txBody>
      </p:sp>
      <p:pic>
        <p:nvPicPr>
          <p:cNvPr id="896" name="Shape 8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627" y="1319297"/>
            <a:ext cx="2961925" cy="29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idx="1" type="body"/>
          </p:nvPr>
        </p:nvSpPr>
        <p:spPr>
          <a:xfrm>
            <a:off x="540300" y="2295475"/>
            <a:ext cx="4437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“How to Lie with Maps”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250" y="778975"/>
            <a:ext cx="2740375" cy="4226251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4323475" y="4920375"/>
            <a:ext cx="5004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http://tmm.chicagodistributioncenter.com/IsbnImages/9780226534213.jpg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5" name="Shape 90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Maps Can Be Used to Mislead</a:t>
            </a:r>
            <a:endParaRPr/>
          </a:p>
        </p:txBody>
      </p:sp>
      <p:pic>
        <p:nvPicPr>
          <p:cNvPr id="906" name="Shape 9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>
            <p:ph idx="1" type="body"/>
          </p:nvPr>
        </p:nvSpPr>
        <p:spPr>
          <a:xfrm>
            <a:off x="311700" y="1609675"/>
            <a:ext cx="85206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Choice of colors, color classifications, data, and aggregation units can make maps tell different stories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2" name="Shape 91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Maps Can Be Used to Mislead</a:t>
            </a:r>
            <a:endParaRPr/>
          </a:p>
        </p:txBody>
      </p:sp>
      <p:pic>
        <p:nvPicPr>
          <p:cNvPr id="913" name="Shape 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>
            <p:ph idx="1" type="body"/>
          </p:nvPr>
        </p:nvSpPr>
        <p:spPr>
          <a:xfrm>
            <a:off x="311700" y="1381075"/>
            <a:ext cx="3648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Understand our world</a:t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Answer spatial questions</a:t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Source Code Pro"/>
              <a:buChar char="●"/>
            </a:pPr>
            <a:r>
              <a:rPr lang="en" sz="2400">
                <a:solidFill>
                  <a:srgbClr val="666666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Make beautiful visualizations</a:t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9" name="Shape 919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GIS</a:t>
            </a:r>
            <a:endParaRPr/>
          </a:p>
        </p:txBody>
      </p:sp>
      <p:sp>
        <p:nvSpPr>
          <p:cNvPr id="920" name="Shape 920"/>
          <p:cNvSpPr txBox="1"/>
          <p:nvPr>
            <p:ph idx="1" type="body"/>
          </p:nvPr>
        </p:nvSpPr>
        <p:spPr>
          <a:xfrm>
            <a:off x="5117750" y="4884625"/>
            <a:ext cx="42177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https://www.greatamericaneclipse.com/best-places-to-view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21" name="Shape 9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647" y="962225"/>
            <a:ext cx="4956599" cy="350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Shape 9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Quattrocento Sans"/>
                <a:ea typeface="Quattrocento Sans"/>
                <a:cs typeface="Quattrocento Sans"/>
                <a:sym typeface="Quattrocento Sans"/>
              </a:rPr>
              <a:t>To Sum Up...</a:t>
            </a:r>
            <a:endParaRPr b="0"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9" name="Shape 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84673"/>
            <a:ext cx="680225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